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8" r:id="rId2"/>
    <p:sldId id="256" r:id="rId3"/>
    <p:sldId id="259" r:id="rId4"/>
    <p:sldId id="257" r:id="rId5"/>
    <p:sldId id="265" r:id="rId6"/>
    <p:sldId id="266" r:id="rId7"/>
    <p:sldId id="260" r:id="rId8"/>
    <p:sldId id="261" r:id="rId9"/>
    <p:sldId id="267" r:id="rId10"/>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4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6EF7EF-0D9E-42AB-AD9C-F0483CA5EAC8}" type="datetimeFigureOut">
              <a:rPr lang="sv-SE" smtClean="0"/>
              <a:t>2014-09-22</a:t>
            </a:fld>
            <a:endParaRPr lang="sv-SE"/>
          </a:p>
        </p:txBody>
      </p:sp>
      <p:sp>
        <p:nvSpPr>
          <p:cNvPr id="4" name="Platshållare för bildobjekt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8E5C20-664A-4996-8F88-3A1DB36FA7A3}" type="slidenum">
              <a:rPr lang="sv-SE" smtClean="0"/>
              <a:t>‹#›</a:t>
            </a:fld>
            <a:endParaRPr lang="sv-SE"/>
          </a:p>
        </p:txBody>
      </p:sp>
    </p:spTree>
    <p:extLst>
      <p:ext uri="{BB962C8B-B14F-4D97-AF65-F5344CB8AC3E}">
        <p14:creationId xmlns:p14="http://schemas.microsoft.com/office/powerpoint/2010/main" val="2421195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DC8E5C20-664A-4996-8F88-3A1DB36FA7A3}" type="slidenum">
              <a:rPr lang="sv-SE" smtClean="0"/>
              <a:t>2</a:t>
            </a:fld>
            <a:endParaRPr lang="sv-SE"/>
          </a:p>
        </p:txBody>
      </p:sp>
    </p:spTree>
    <p:extLst>
      <p:ext uri="{BB962C8B-B14F-4D97-AF65-F5344CB8AC3E}">
        <p14:creationId xmlns:p14="http://schemas.microsoft.com/office/powerpoint/2010/main" val="1317556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p>
            <a:fld id="{866718BF-A0A9-4486-8A0A-73B1B9D0F12F}" type="datetimeFigureOut">
              <a:rPr lang="sv-SE" smtClean="0"/>
              <a:t>2014-09-22</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9E5D505-F064-448D-8543-B91E5E888E03}" type="slidenum">
              <a:rPr lang="sv-SE" smtClean="0"/>
              <a:t>‹#›</a:t>
            </a:fld>
            <a:endParaRPr lang="sv-SE"/>
          </a:p>
        </p:txBody>
      </p:sp>
    </p:spTree>
    <p:extLst>
      <p:ext uri="{BB962C8B-B14F-4D97-AF65-F5344CB8AC3E}">
        <p14:creationId xmlns:p14="http://schemas.microsoft.com/office/powerpoint/2010/main" val="3630114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866718BF-A0A9-4486-8A0A-73B1B9D0F12F}" type="datetimeFigureOut">
              <a:rPr lang="sv-SE" smtClean="0"/>
              <a:t>2014-09-22</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9E5D505-F064-448D-8543-B91E5E888E03}" type="slidenum">
              <a:rPr lang="sv-SE" smtClean="0"/>
              <a:t>‹#›</a:t>
            </a:fld>
            <a:endParaRPr lang="sv-SE"/>
          </a:p>
        </p:txBody>
      </p:sp>
    </p:spTree>
    <p:extLst>
      <p:ext uri="{BB962C8B-B14F-4D97-AF65-F5344CB8AC3E}">
        <p14:creationId xmlns:p14="http://schemas.microsoft.com/office/powerpoint/2010/main" val="30611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866718BF-A0A9-4486-8A0A-73B1B9D0F12F}" type="datetimeFigureOut">
              <a:rPr lang="sv-SE" smtClean="0"/>
              <a:t>2014-09-22</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9E5D505-F064-448D-8543-B91E5E888E03}" type="slidenum">
              <a:rPr lang="sv-SE" smtClean="0"/>
              <a:t>‹#›</a:t>
            </a:fld>
            <a:endParaRPr lang="sv-SE"/>
          </a:p>
        </p:txBody>
      </p:sp>
    </p:spTree>
    <p:extLst>
      <p:ext uri="{BB962C8B-B14F-4D97-AF65-F5344CB8AC3E}">
        <p14:creationId xmlns:p14="http://schemas.microsoft.com/office/powerpoint/2010/main" val="1564413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866718BF-A0A9-4486-8A0A-73B1B9D0F12F}" type="datetimeFigureOut">
              <a:rPr lang="sv-SE" smtClean="0"/>
              <a:t>2014-09-22</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9E5D505-F064-448D-8543-B91E5E888E03}" type="slidenum">
              <a:rPr lang="sv-SE" smtClean="0"/>
              <a:t>‹#›</a:t>
            </a:fld>
            <a:endParaRPr lang="sv-SE"/>
          </a:p>
        </p:txBody>
      </p:sp>
    </p:spTree>
    <p:extLst>
      <p:ext uri="{BB962C8B-B14F-4D97-AF65-F5344CB8AC3E}">
        <p14:creationId xmlns:p14="http://schemas.microsoft.com/office/powerpoint/2010/main" val="4209286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866718BF-A0A9-4486-8A0A-73B1B9D0F12F}" type="datetimeFigureOut">
              <a:rPr lang="sv-SE" smtClean="0"/>
              <a:t>2014-09-22</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A9E5D505-F064-448D-8543-B91E5E888E03}" type="slidenum">
              <a:rPr lang="sv-SE" smtClean="0"/>
              <a:t>‹#›</a:t>
            </a:fld>
            <a:endParaRPr lang="sv-SE"/>
          </a:p>
        </p:txBody>
      </p:sp>
    </p:spTree>
    <p:extLst>
      <p:ext uri="{BB962C8B-B14F-4D97-AF65-F5344CB8AC3E}">
        <p14:creationId xmlns:p14="http://schemas.microsoft.com/office/powerpoint/2010/main" val="107119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p>
            <a:fld id="{866718BF-A0A9-4486-8A0A-73B1B9D0F12F}" type="datetimeFigureOut">
              <a:rPr lang="sv-SE" smtClean="0"/>
              <a:t>2014-09-22</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A9E5D505-F064-448D-8543-B91E5E888E03}" type="slidenum">
              <a:rPr lang="sv-SE" smtClean="0"/>
              <a:t>‹#›</a:t>
            </a:fld>
            <a:endParaRPr lang="sv-SE"/>
          </a:p>
        </p:txBody>
      </p:sp>
    </p:spTree>
    <p:extLst>
      <p:ext uri="{BB962C8B-B14F-4D97-AF65-F5344CB8AC3E}">
        <p14:creationId xmlns:p14="http://schemas.microsoft.com/office/powerpoint/2010/main" val="4070064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p>
            <a:fld id="{866718BF-A0A9-4486-8A0A-73B1B9D0F12F}" type="datetimeFigureOut">
              <a:rPr lang="sv-SE" smtClean="0"/>
              <a:t>2014-09-22</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A9E5D505-F064-448D-8543-B91E5E888E03}" type="slidenum">
              <a:rPr lang="sv-SE" smtClean="0"/>
              <a:t>‹#›</a:t>
            </a:fld>
            <a:endParaRPr lang="sv-SE"/>
          </a:p>
        </p:txBody>
      </p:sp>
    </p:spTree>
    <p:extLst>
      <p:ext uri="{BB962C8B-B14F-4D97-AF65-F5344CB8AC3E}">
        <p14:creationId xmlns:p14="http://schemas.microsoft.com/office/powerpoint/2010/main" val="9998324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p>
            <a:fld id="{866718BF-A0A9-4486-8A0A-73B1B9D0F12F}" type="datetimeFigureOut">
              <a:rPr lang="sv-SE" smtClean="0"/>
              <a:t>2014-09-22</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A9E5D505-F064-448D-8543-B91E5E888E03}" type="slidenum">
              <a:rPr lang="sv-SE" smtClean="0"/>
              <a:t>‹#›</a:t>
            </a:fld>
            <a:endParaRPr lang="sv-SE"/>
          </a:p>
        </p:txBody>
      </p:sp>
    </p:spTree>
    <p:extLst>
      <p:ext uri="{BB962C8B-B14F-4D97-AF65-F5344CB8AC3E}">
        <p14:creationId xmlns:p14="http://schemas.microsoft.com/office/powerpoint/2010/main" val="648333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866718BF-A0A9-4486-8A0A-73B1B9D0F12F}" type="datetimeFigureOut">
              <a:rPr lang="sv-SE" smtClean="0"/>
              <a:t>2014-09-22</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A9E5D505-F064-448D-8543-B91E5E888E03}" type="slidenum">
              <a:rPr lang="sv-SE" smtClean="0"/>
              <a:t>‹#›</a:t>
            </a:fld>
            <a:endParaRPr lang="sv-SE"/>
          </a:p>
        </p:txBody>
      </p:sp>
    </p:spTree>
    <p:extLst>
      <p:ext uri="{BB962C8B-B14F-4D97-AF65-F5344CB8AC3E}">
        <p14:creationId xmlns:p14="http://schemas.microsoft.com/office/powerpoint/2010/main" val="3190573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866718BF-A0A9-4486-8A0A-73B1B9D0F12F}" type="datetimeFigureOut">
              <a:rPr lang="sv-SE" smtClean="0"/>
              <a:t>2014-09-22</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A9E5D505-F064-448D-8543-B91E5E888E03}" type="slidenum">
              <a:rPr lang="sv-SE" smtClean="0"/>
              <a:t>‹#›</a:t>
            </a:fld>
            <a:endParaRPr lang="sv-SE"/>
          </a:p>
        </p:txBody>
      </p:sp>
    </p:spTree>
    <p:extLst>
      <p:ext uri="{BB962C8B-B14F-4D97-AF65-F5344CB8AC3E}">
        <p14:creationId xmlns:p14="http://schemas.microsoft.com/office/powerpoint/2010/main" val="2917845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866718BF-A0A9-4486-8A0A-73B1B9D0F12F}" type="datetimeFigureOut">
              <a:rPr lang="sv-SE" smtClean="0"/>
              <a:t>2014-09-22</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A9E5D505-F064-448D-8543-B91E5E888E03}" type="slidenum">
              <a:rPr lang="sv-SE" smtClean="0"/>
              <a:t>‹#›</a:t>
            </a:fld>
            <a:endParaRPr lang="sv-SE"/>
          </a:p>
        </p:txBody>
      </p:sp>
    </p:spTree>
    <p:extLst>
      <p:ext uri="{BB962C8B-B14F-4D97-AF65-F5344CB8AC3E}">
        <p14:creationId xmlns:p14="http://schemas.microsoft.com/office/powerpoint/2010/main" val="4074860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smtClean="0"/>
              <a:t>Klicka här för att ändra format</a:t>
            </a:r>
            <a:endParaRPr lang="sv-SE"/>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6718BF-A0A9-4486-8A0A-73B1B9D0F12F}" type="datetimeFigureOut">
              <a:rPr lang="sv-SE" smtClean="0"/>
              <a:t>2014-09-22</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E5D505-F064-448D-8543-B91E5E888E03}" type="slidenum">
              <a:rPr lang="sv-SE" smtClean="0"/>
              <a:t>‹#›</a:t>
            </a:fld>
            <a:endParaRPr lang="sv-SE"/>
          </a:p>
        </p:txBody>
      </p:sp>
    </p:spTree>
    <p:extLst>
      <p:ext uri="{BB962C8B-B14F-4D97-AF65-F5344CB8AC3E}">
        <p14:creationId xmlns:p14="http://schemas.microsoft.com/office/powerpoint/2010/main" val="2093527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feature=player_detailpage&amp;v=rhlHUTBgAMw"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hyperlink" Target="http://mik.statensmedierad.se/sites/default/files/e-learning/mik-elever/story.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kinginstitute.info/" TargetMode="External"/><Relationship Id="rId2" Type="http://schemas.openxmlformats.org/officeDocument/2006/relationships/hyperlink" Target="http://www.martinlutherking.org/"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hyperlink" Target="https://www.youtube.com/watch?v=E3h-T3KQNxU&amp;feature=player_detailpag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charlotte.gustafsson\AppData\Local\Microsoft\Windows\Temporary Internet Files\Content.IE5\YMUKG2P2\MP90042245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1628800"/>
            <a:ext cx="4738662" cy="5256584"/>
          </a:xfrm>
          <a:prstGeom prst="rect">
            <a:avLst/>
          </a:prstGeom>
          <a:noFill/>
          <a:extLst>
            <a:ext uri="{909E8E84-426E-40DD-AFC4-6F175D3DCCD1}">
              <a14:hiddenFill xmlns:a14="http://schemas.microsoft.com/office/drawing/2010/main">
                <a:solidFill>
                  <a:srgbClr val="FFFFFF"/>
                </a:solidFill>
              </a14:hiddenFill>
            </a:ext>
          </a:extLst>
        </p:spPr>
      </p:pic>
      <p:sp>
        <p:nvSpPr>
          <p:cNvPr id="4" name="Rubrik 3"/>
          <p:cNvSpPr>
            <a:spLocks noGrp="1"/>
          </p:cNvSpPr>
          <p:nvPr>
            <p:ph type="ctrTitle"/>
          </p:nvPr>
        </p:nvSpPr>
        <p:spPr>
          <a:xfrm>
            <a:off x="685799" y="-504056"/>
            <a:ext cx="7772400" cy="3501008"/>
          </a:xfrm>
        </p:spPr>
        <p:txBody>
          <a:bodyPr>
            <a:noAutofit/>
          </a:bodyPr>
          <a:lstStyle/>
          <a:p>
            <a:r>
              <a:rPr lang="sv-SE" sz="6600" b="1" dirty="0" smtClean="0">
                <a:solidFill>
                  <a:schemeClr val="tx2">
                    <a:lumMod val="60000"/>
                    <a:lumOff val="40000"/>
                  </a:schemeClr>
                </a:solidFill>
              </a:rPr>
              <a:t>Att samla material </a:t>
            </a:r>
            <a:br>
              <a:rPr lang="sv-SE" sz="6600" b="1" dirty="0" smtClean="0">
                <a:solidFill>
                  <a:schemeClr val="tx2">
                    <a:lumMod val="60000"/>
                    <a:lumOff val="40000"/>
                  </a:schemeClr>
                </a:solidFill>
              </a:rPr>
            </a:br>
            <a:r>
              <a:rPr lang="sv-SE" sz="6600" b="1" dirty="0" smtClean="0">
                <a:solidFill>
                  <a:schemeClr val="tx2">
                    <a:lumMod val="60000"/>
                    <a:lumOff val="40000"/>
                  </a:schemeClr>
                </a:solidFill>
              </a:rPr>
              <a:t>och hantera källor</a:t>
            </a:r>
            <a:endParaRPr lang="sv-SE" sz="6600" b="1" dirty="0">
              <a:solidFill>
                <a:schemeClr val="tx2">
                  <a:lumMod val="60000"/>
                  <a:lumOff val="40000"/>
                </a:schemeClr>
              </a:solidFill>
            </a:endParaRPr>
          </a:p>
        </p:txBody>
      </p:sp>
    </p:spTree>
    <p:extLst>
      <p:ext uri="{BB962C8B-B14F-4D97-AF65-F5344CB8AC3E}">
        <p14:creationId xmlns:p14="http://schemas.microsoft.com/office/powerpoint/2010/main" val="21824950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sz="4800" dirty="0" smtClean="0">
                <a:solidFill>
                  <a:schemeClr val="tx2">
                    <a:lumMod val="60000"/>
                    <a:lumOff val="40000"/>
                  </a:schemeClr>
                </a:solidFill>
              </a:rPr>
              <a:t>Varför källkritik?</a:t>
            </a:r>
            <a:endParaRPr lang="sv-SE" sz="4800" dirty="0">
              <a:solidFill>
                <a:schemeClr val="tx2">
                  <a:lumMod val="60000"/>
                  <a:lumOff val="40000"/>
                </a:schemeClr>
              </a:solidFill>
            </a:endParaRPr>
          </a:p>
        </p:txBody>
      </p:sp>
      <p:sp>
        <p:nvSpPr>
          <p:cNvPr id="3" name="Underrubrik 2"/>
          <p:cNvSpPr>
            <a:spLocks noGrp="1"/>
          </p:cNvSpPr>
          <p:nvPr>
            <p:ph idx="1"/>
          </p:nvPr>
        </p:nvSpPr>
        <p:spPr>
          <a:xfrm>
            <a:off x="457200" y="1600200"/>
            <a:ext cx="8229600" cy="4714707"/>
          </a:xfrm>
        </p:spPr>
        <p:txBody>
          <a:bodyPr/>
          <a:lstStyle/>
          <a:p>
            <a:r>
              <a:rPr lang="sv-SE" sz="2800" dirty="0" smtClean="0">
                <a:hlinkClick r:id="rId3"/>
              </a:rPr>
              <a:t>Love is on air</a:t>
            </a:r>
            <a:endParaRPr lang="sv-SE" sz="2800" dirty="0" smtClean="0"/>
          </a:p>
          <a:p>
            <a:pPr marL="0" indent="0">
              <a:buNone/>
            </a:pPr>
            <a:r>
              <a:rPr lang="sv-SE" sz="2800" dirty="0"/>
              <a:t/>
            </a:r>
            <a:br>
              <a:rPr lang="sv-SE" sz="2800" dirty="0"/>
            </a:br>
            <a:endParaRPr lang="sv-SE" sz="2800" dirty="0" smtClean="0"/>
          </a:p>
          <a:p>
            <a:r>
              <a:rPr lang="sv-SE" dirty="0" smtClean="0"/>
              <a:t>Syfte?</a:t>
            </a:r>
          </a:p>
          <a:p>
            <a:endParaRPr lang="sv-SE" dirty="0"/>
          </a:p>
        </p:txBody>
      </p:sp>
      <p:pic>
        <p:nvPicPr>
          <p:cNvPr id="5" name="Bildobjekt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0434" y="3140968"/>
            <a:ext cx="6149998" cy="2385040"/>
          </a:xfrm>
          <a:prstGeom prst="rect">
            <a:avLst/>
          </a:prstGeom>
        </p:spPr>
      </p:pic>
    </p:spTree>
    <p:extLst>
      <p:ext uri="{BB962C8B-B14F-4D97-AF65-F5344CB8AC3E}">
        <p14:creationId xmlns:p14="http://schemas.microsoft.com/office/powerpoint/2010/main" val="680325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solidFill>
                  <a:schemeClr val="tx2">
                    <a:lumMod val="60000"/>
                    <a:lumOff val="40000"/>
                  </a:schemeClr>
                </a:solidFill>
              </a:rPr>
              <a:t>Information</a:t>
            </a:r>
            <a:r>
              <a:rPr lang="sv-SE" dirty="0" smtClean="0"/>
              <a:t> och </a:t>
            </a:r>
            <a:r>
              <a:rPr lang="sv-SE" dirty="0" smtClean="0">
                <a:solidFill>
                  <a:srgbClr val="FF0000"/>
                </a:solidFill>
              </a:rPr>
              <a:t>desinformation</a:t>
            </a:r>
            <a:endParaRPr lang="sv-SE" dirty="0">
              <a:solidFill>
                <a:srgbClr val="FF0000"/>
              </a:solidFill>
            </a:endParaRPr>
          </a:p>
        </p:txBody>
      </p:sp>
      <p:sp>
        <p:nvSpPr>
          <p:cNvPr id="3" name="Platshållare för innehåll 2"/>
          <p:cNvSpPr>
            <a:spLocks noGrp="1"/>
          </p:cNvSpPr>
          <p:nvPr>
            <p:ph idx="1"/>
          </p:nvPr>
        </p:nvSpPr>
        <p:spPr>
          <a:xfrm>
            <a:off x="457200" y="1600200"/>
            <a:ext cx="3754760" cy="4525963"/>
          </a:xfrm>
        </p:spPr>
        <p:txBody>
          <a:bodyPr>
            <a:normAutofit/>
          </a:bodyPr>
          <a:lstStyle/>
          <a:p>
            <a:r>
              <a:rPr lang="sv-SE" dirty="0" smtClean="0"/>
              <a:t>Vinklade budskap</a:t>
            </a:r>
            <a:br>
              <a:rPr lang="sv-SE" dirty="0" smtClean="0"/>
            </a:br>
            <a:endParaRPr lang="sv-SE" dirty="0" smtClean="0"/>
          </a:p>
          <a:p>
            <a:r>
              <a:rPr lang="sv-SE" dirty="0" smtClean="0">
                <a:hlinkClick r:id="rId2"/>
              </a:rPr>
              <a:t>Tvättbjörnshotet</a:t>
            </a:r>
            <a:r>
              <a:rPr lang="sv-SE" dirty="0" smtClean="0"/>
              <a:t/>
            </a:r>
            <a:br>
              <a:rPr lang="sv-SE" dirty="0" smtClean="0"/>
            </a:br>
            <a:r>
              <a:rPr lang="sv-SE" sz="1600" dirty="0" smtClean="0"/>
              <a:t>(</a:t>
            </a:r>
            <a:r>
              <a:rPr lang="sv-SE" sz="1600" dirty="0" smtClean="0"/>
              <a:t>Statens medieråd)</a:t>
            </a:r>
            <a:r>
              <a:rPr lang="sv-SE" dirty="0" smtClean="0"/>
              <a:t/>
            </a:r>
            <a:br>
              <a:rPr lang="sv-SE" dirty="0" smtClean="0"/>
            </a:br>
            <a:endParaRPr lang="sv-SE" dirty="0" smtClean="0"/>
          </a:p>
          <a:p>
            <a:r>
              <a:rPr lang="sv-SE" dirty="0" smtClean="0"/>
              <a:t>Budskap</a:t>
            </a:r>
          </a:p>
          <a:p>
            <a:r>
              <a:rPr lang="sv-SE" dirty="0" smtClean="0"/>
              <a:t>Ordval</a:t>
            </a:r>
          </a:p>
          <a:p>
            <a:r>
              <a:rPr lang="sv-SE" dirty="0" smtClean="0"/>
              <a:t>Källor</a:t>
            </a:r>
          </a:p>
        </p:txBody>
      </p:sp>
      <p:pic>
        <p:nvPicPr>
          <p:cNvPr id="3081" name="Picture 9" descr="C:\Users\charlotte.gustafsson\AppData\Local\Microsoft\Windows\Temporary Internet Files\Content.IE5\SD1AG80C\MC90027993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2636912"/>
            <a:ext cx="3617042" cy="3455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57961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a:solidFill>
                  <a:schemeClr val="tx2">
                    <a:lumMod val="60000"/>
                    <a:lumOff val="40000"/>
                  </a:schemeClr>
                </a:solidFill>
              </a:rPr>
              <a:t>Information</a:t>
            </a:r>
            <a:r>
              <a:rPr lang="sv-SE" dirty="0"/>
              <a:t> och </a:t>
            </a:r>
            <a:r>
              <a:rPr lang="sv-SE" dirty="0">
                <a:solidFill>
                  <a:srgbClr val="FF0000"/>
                </a:solidFill>
              </a:rPr>
              <a:t>desinformation</a:t>
            </a:r>
            <a:endParaRPr lang="sv-SE" dirty="0"/>
          </a:p>
        </p:txBody>
      </p:sp>
      <p:sp>
        <p:nvSpPr>
          <p:cNvPr id="3" name="Platshållare för innehåll 2"/>
          <p:cNvSpPr>
            <a:spLocks noGrp="1"/>
          </p:cNvSpPr>
          <p:nvPr>
            <p:ph idx="1"/>
          </p:nvPr>
        </p:nvSpPr>
        <p:spPr>
          <a:xfrm>
            <a:off x="457200" y="1988840"/>
            <a:ext cx="8229600" cy="4137323"/>
          </a:xfrm>
        </p:spPr>
        <p:txBody>
          <a:bodyPr/>
          <a:lstStyle/>
          <a:p>
            <a:r>
              <a:rPr lang="sv-SE" dirty="0" smtClean="0"/>
              <a:t>Gränslös information via Internet</a:t>
            </a:r>
            <a:br>
              <a:rPr lang="sv-SE" dirty="0" smtClean="0"/>
            </a:br>
            <a:endParaRPr lang="sv-SE" dirty="0" smtClean="0"/>
          </a:p>
          <a:p>
            <a:r>
              <a:rPr lang="sv-SE" dirty="0" smtClean="0"/>
              <a:t>Ingen ”gatekeeper”</a:t>
            </a:r>
            <a:br>
              <a:rPr lang="sv-SE" dirty="0" smtClean="0"/>
            </a:br>
            <a:endParaRPr lang="sv-SE" dirty="0" smtClean="0"/>
          </a:p>
          <a:p>
            <a:r>
              <a:rPr lang="sv-SE" dirty="0" smtClean="0"/>
              <a:t>Vem väljer?</a:t>
            </a:r>
            <a:br>
              <a:rPr lang="sv-SE" dirty="0" smtClean="0"/>
            </a:br>
            <a:endParaRPr lang="sv-SE" dirty="0" smtClean="0"/>
          </a:p>
          <a:p>
            <a:r>
              <a:rPr lang="sv-SE" dirty="0" smtClean="0"/>
              <a:t>Kräver mer av </a:t>
            </a:r>
            <a:r>
              <a:rPr lang="sv-SE" b="1" dirty="0" smtClean="0"/>
              <a:t>oss</a:t>
            </a:r>
          </a:p>
          <a:p>
            <a:endParaRPr lang="sv-SE" dirty="0"/>
          </a:p>
        </p:txBody>
      </p:sp>
      <p:pic>
        <p:nvPicPr>
          <p:cNvPr id="4098" name="Picture 2" descr="C:\Users\charlotte.gustafsson\AppData\Local\Microsoft\Windows\Temporary Internet Files\Content.IE5\6438MR13\MC900435278[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3717032"/>
            <a:ext cx="2736304" cy="18983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8826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457200" y="548680"/>
            <a:ext cx="8229600" cy="5649491"/>
          </a:xfrm>
        </p:spPr>
        <p:txBody>
          <a:bodyPr>
            <a:noAutofit/>
          </a:bodyPr>
          <a:lstStyle/>
          <a:p>
            <a:pPr marL="0" indent="0">
              <a:buNone/>
            </a:pPr>
            <a:r>
              <a:rPr lang="sv-SE" sz="3600" dirty="0" smtClean="0"/>
              <a:t>”Enligt </a:t>
            </a:r>
            <a:r>
              <a:rPr lang="sv-SE" sz="3600" dirty="0"/>
              <a:t>en ny undersökning är det farligt att borsta tänderna med färgad tandkräm. Allt fler borstar tänderna med färgad tandkräm visar en rundringning. Experter anser att den färgade tandkrämen kan ge upphov till tandköttscancer. </a:t>
            </a:r>
            <a:endParaRPr lang="sv-SE" sz="3600" dirty="0" smtClean="0"/>
          </a:p>
          <a:p>
            <a:pPr marL="0" indent="0">
              <a:buNone/>
            </a:pPr>
            <a:r>
              <a:rPr lang="sv-SE" sz="3600" dirty="0" smtClean="0"/>
              <a:t>Detta </a:t>
            </a:r>
            <a:r>
              <a:rPr lang="sv-SE" sz="3600" dirty="0"/>
              <a:t>har dock </a:t>
            </a:r>
            <a:r>
              <a:rPr lang="sv-SE" sz="3600" dirty="0" smtClean="0"/>
              <a:t>folktandvården </a:t>
            </a:r>
            <a:r>
              <a:rPr lang="sv-SE" sz="3600" dirty="0"/>
              <a:t>velat hålla tyst om, uppger initierade källor. När detta blev känt bland föräldrar blev det en folkstorm</a:t>
            </a:r>
            <a:r>
              <a:rPr lang="sv-SE" sz="3600" dirty="0" smtClean="0"/>
              <a:t>.”</a:t>
            </a:r>
          </a:p>
          <a:p>
            <a:pPr marL="0" indent="0">
              <a:buNone/>
            </a:pPr>
            <a:endParaRPr lang="sv-SE" sz="3600" dirty="0"/>
          </a:p>
        </p:txBody>
      </p:sp>
    </p:spTree>
    <p:extLst>
      <p:ext uri="{BB962C8B-B14F-4D97-AF65-F5344CB8AC3E}">
        <p14:creationId xmlns:p14="http://schemas.microsoft.com/office/powerpoint/2010/main" val="4004356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330371" y="274638"/>
            <a:ext cx="8706125" cy="1143000"/>
          </a:xfrm>
        </p:spPr>
        <p:txBody>
          <a:bodyPr>
            <a:noAutofit/>
          </a:bodyPr>
          <a:lstStyle/>
          <a:p>
            <a:pPr algn="l"/>
            <a:r>
              <a:rPr lang="sv-SE" sz="3600" b="1" dirty="0"/>
              <a:t>Jag borde vara källkritisk på 6 ställen i texten</a:t>
            </a:r>
          </a:p>
        </p:txBody>
      </p:sp>
      <p:sp>
        <p:nvSpPr>
          <p:cNvPr id="3" name="Platshållare för innehåll 2"/>
          <p:cNvSpPr>
            <a:spLocks noGrp="1"/>
          </p:cNvSpPr>
          <p:nvPr>
            <p:ph idx="1"/>
          </p:nvPr>
        </p:nvSpPr>
        <p:spPr>
          <a:xfrm>
            <a:off x="457200" y="1600200"/>
            <a:ext cx="8229600" cy="4781128"/>
          </a:xfrm>
        </p:spPr>
        <p:txBody>
          <a:bodyPr>
            <a:normAutofit lnSpcReduction="10000"/>
          </a:bodyPr>
          <a:lstStyle/>
          <a:p>
            <a:pPr marL="0" indent="0">
              <a:buNone/>
            </a:pPr>
            <a:r>
              <a:rPr lang="sv-SE" dirty="0"/>
              <a:t>”</a:t>
            </a:r>
            <a:r>
              <a:rPr lang="sv-SE" dirty="0">
                <a:solidFill>
                  <a:schemeClr val="tx2">
                    <a:lumMod val="60000"/>
                    <a:lumOff val="40000"/>
                  </a:schemeClr>
                </a:solidFill>
              </a:rPr>
              <a:t>Enligt en ny undersökning </a:t>
            </a:r>
            <a:r>
              <a:rPr lang="sv-SE" dirty="0"/>
              <a:t>är det farligt att borsta tänderna med färgad tandkräm. </a:t>
            </a:r>
            <a:r>
              <a:rPr lang="sv-SE" dirty="0">
                <a:solidFill>
                  <a:schemeClr val="tx2">
                    <a:lumMod val="60000"/>
                    <a:lumOff val="40000"/>
                  </a:schemeClr>
                </a:solidFill>
              </a:rPr>
              <a:t>Allt fler </a:t>
            </a:r>
            <a:r>
              <a:rPr lang="sv-SE" dirty="0"/>
              <a:t>borstar tänderna med färgad tandkräm </a:t>
            </a:r>
            <a:r>
              <a:rPr lang="sv-SE" dirty="0">
                <a:solidFill>
                  <a:schemeClr val="tx2">
                    <a:lumMod val="60000"/>
                    <a:lumOff val="40000"/>
                  </a:schemeClr>
                </a:solidFill>
              </a:rPr>
              <a:t>visar en rundringning</a:t>
            </a:r>
            <a:r>
              <a:rPr lang="sv-SE" dirty="0"/>
              <a:t>. </a:t>
            </a:r>
            <a:r>
              <a:rPr lang="sv-SE" dirty="0">
                <a:solidFill>
                  <a:schemeClr val="tx2">
                    <a:lumMod val="60000"/>
                    <a:lumOff val="40000"/>
                  </a:schemeClr>
                </a:solidFill>
              </a:rPr>
              <a:t>Experter</a:t>
            </a:r>
            <a:r>
              <a:rPr lang="sv-SE" dirty="0"/>
              <a:t> anser att den färgade tandkrämen kan ge upphov till tandköttscancer. </a:t>
            </a:r>
          </a:p>
          <a:p>
            <a:pPr marL="0" indent="0">
              <a:buNone/>
            </a:pPr>
            <a:r>
              <a:rPr lang="sv-SE" dirty="0"/>
              <a:t>Detta har dock folktandvården velat hålla tyst om, uppger </a:t>
            </a:r>
            <a:r>
              <a:rPr lang="sv-SE" dirty="0">
                <a:solidFill>
                  <a:schemeClr val="tx2">
                    <a:lumMod val="60000"/>
                    <a:lumOff val="40000"/>
                  </a:schemeClr>
                </a:solidFill>
              </a:rPr>
              <a:t>initierade källor</a:t>
            </a:r>
            <a:r>
              <a:rPr lang="sv-SE" dirty="0"/>
              <a:t>. När detta blev känt bland föräldrar blev det </a:t>
            </a:r>
            <a:r>
              <a:rPr lang="sv-SE" dirty="0">
                <a:solidFill>
                  <a:schemeClr val="tx2">
                    <a:lumMod val="60000"/>
                    <a:lumOff val="40000"/>
                  </a:schemeClr>
                </a:solidFill>
              </a:rPr>
              <a:t>en folkstorm</a:t>
            </a:r>
            <a:r>
              <a:rPr lang="sv-SE" dirty="0"/>
              <a:t>.”</a:t>
            </a:r>
          </a:p>
          <a:p>
            <a:pPr marL="0" indent="0">
              <a:buNone/>
            </a:pPr>
            <a:r>
              <a:rPr lang="sv-SE" sz="1400" dirty="0" smtClean="0"/>
              <a:t>					</a:t>
            </a:r>
            <a:br>
              <a:rPr lang="sv-SE" sz="1400" dirty="0" smtClean="0"/>
            </a:br>
            <a:endParaRPr lang="sv-SE" sz="1400" dirty="0"/>
          </a:p>
          <a:p>
            <a:pPr marL="0" indent="0">
              <a:buNone/>
            </a:pPr>
            <a:r>
              <a:rPr lang="sv-SE" sz="1600" dirty="0" smtClean="0"/>
              <a:t/>
            </a:r>
            <a:br>
              <a:rPr lang="sv-SE" sz="1600" dirty="0" smtClean="0"/>
            </a:br>
            <a:r>
              <a:rPr lang="sv-SE" sz="1600" dirty="0" smtClean="0"/>
              <a:t>						(Källa: Mediekompassen.se)</a:t>
            </a:r>
            <a:endParaRPr lang="sv-SE" sz="1600" dirty="0"/>
          </a:p>
        </p:txBody>
      </p:sp>
    </p:spTree>
    <p:extLst>
      <p:ext uri="{BB962C8B-B14F-4D97-AF65-F5344CB8AC3E}">
        <p14:creationId xmlns:p14="http://schemas.microsoft.com/office/powerpoint/2010/main" val="37148628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solidFill>
                  <a:schemeClr val="tx2">
                    <a:lumMod val="60000"/>
                    <a:lumOff val="40000"/>
                  </a:schemeClr>
                </a:solidFill>
              </a:rPr>
              <a:t>Kritiskt förhållningssätt</a:t>
            </a:r>
          </a:p>
        </p:txBody>
      </p:sp>
      <p:sp>
        <p:nvSpPr>
          <p:cNvPr id="3" name="Platshållare för innehåll 2"/>
          <p:cNvSpPr>
            <a:spLocks noGrp="1"/>
          </p:cNvSpPr>
          <p:nvPr>
            <p:ph idx="1"/>
          </p:nvPr>
        </p:nvSpPr>
        <p:spPr>
          <a:xfrm>
            <a:off x="457200" y="1412776"/>
            <a:ext cx="8229600" cy="5040560"/>
          </a:xfrm>
        </p:spPr>
        <p:txBody>
          <a:bodyPr>
            <a:normAutofit lnSpcReduction="10000"/>
          </a:bodyPr>
          <a:lstStyle/>
          <a:p>
            <a:pPr marL="0" indent="0">
              <a:buNone/>
            </a:pPr>
            <a:r>
              <a:rPr lang="sv-SE" b="1" dirty="0" smtClean="0"/>
              <a:t>6 </a:t>
            </a:r>
            <a:r>
              <a:rPr lang="sv-SE" dirty="0" smtClean="0"/>
              <a:t>viktiga frågor:</a:t>
            </a:r>
            <a:br>
              <a:rPr lang="sv-SE" dirty="0" smtClean="0"/>
            </a:br>
            <a:endParaRPr lang="sv-SE" dirty="0" smtClean="0"/>
          </a:p>
          <a:p>
            <a:r>
              <a:rPr lang="sv-SE" dirty="0" smtClean="0"/>
              <a:t>Vem?</a:t>
            </a:r>
          </a:p>
          <a:p>
            <a:r>
              <a:rPr lang="sv-SE" dirty="0" smtClean="0"/>
              <a:t>Vad?</a:t>
            </a:r>
          </a:p>
          <a:p>
            <a:r>
              <a:rPr lang="sv-SE" dirty="0" smtClean="0"/>
              <a:t>Var?</a:t>
            </a:r>
          </a:p>
          <a:p>
            <a:r>
              <a:rPr lang="sv-SE" dirty="0" smtClean="0"/>
              <a:t>När?</a:t>
            </a:r>
          </a:p>
          <a:p>
            <a:r>
              <a:rPr lang="sv-SE" dirty="0" smtClean="0"/>
              <a:t>Hur?</a:t>
            </a:r>
          </a:p>
          <a:p>
            <a:r>
              <a:rPr lang="sv-SE" dirty="0" smtClean="0"/>
              <a:t>Varför?</a:t>
            </a:r>
            <a:br>
              <a:rPr lang="sv-SE" dirty="0" smtClean="0"/>
            </a:br>
            <a:endParaRPr lang="sv-SE" dirty="0" smtClean="0"/>
          </a:p>
          <a:p>
            <a:pPr marL="0" indent="0">
              <a:buNone/>
            </a:pPr>
            <a:endParaRPr lang="sv-SE" dirty="0"/>
          </a:p>
        </p:txBody>
      </p:sp>
      <p:pic>
        <p:nvPicPr>
          <p:cNvPr id="2052" name="Picture 4" descr="C:\Users\charlotte.gustafsson\AppData\Local\Microsoft\Windows\Temporary Internet Files\Content.IE5\YMUKG2P2\MC900434411[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2420888"/>
            <a:ext cx="2540992" cy="2858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13071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solidFill>
                  <a:schemeClr val="tx2">
                    <a:lumMod val="60000"/>
                    <a:lumOff val="40000"/>
                  </a:schemeClr>
                </a:solidFill>
              </a:rPr>
              <a:t>Kritiskt förhållningssätt</a:t>
            </a:r>
            <a:endParaRPr lang="sv-SE" dirty="0">
              <a:solidFill>
                <a:schemeClr val="tx2">
                  <a:lumMod val="60000"/>
                  <a:lumOff val="40000"/>
                </a:schemeClr>
              </a:solidFill>
            </a:endParaRPr>
          </a:p>
        </p:txBody>
      </p:sp>
      <p:sp>
        <p:nvSpPr>
          <p:cNvPr id="3" name="Platshållare för innehåll 2"/>
          <p:cNvSpPr>
            <a:spLocks noGrp="1"/>
          </p:cNvSpPr>
          <p:nvPr>
            <p:ph idx="1"/>
          </p:nvPr>
        </p:nvSpPr>
        <p:spPr>
          <a:xfrm>
            <a:off x="457200" y="1600200"/>
            <a:ext cx="8229600" cy="4781128"/>
          </a:xfrm>
        </p:spPr>
        <p:txBody>
          <a:bodyPr>
            <a:normAutofit fontScale="92500" lnSpcReduction="10000"/>
          </a:bodyPr>
          <a:lstStyle/>
          <a:p>
            <a:pPr marL="0" indent="0">
              <a:buNone/>
            </a:pPr>
            <a:r>
              <a:rPr lang="sv-SE" b="1" dirty="0" smtClean="0"/>
              <a:t>4</a:t>
            </a:r>
            <a:r>
              <a:rPr lang="sv-SE" dirty="0" smtClean="0"/>
              <a:t> källkritiska principer:</a:t>
            </a:r>
          </a:p>
          <a:p>
            <a:pPr marL="0" indent="0">
              <a:buNone/>
            </a:pPr>
            <a:endParaRPr lang="sv-SE" dirty="0" smtClean="0"/>
          </a:p>
          <a:p>
            <a:r>
              <a:rPr lang="sv-SE" dirty="0" smtClean="0"/>
              <a:t>Äkthet – sant eller falskt?</a:t>
            </a:r>
          </a:p>
          <a:p>
            <a:r>
              <a:rPr lang="sv-SE" dirty="0" smtClean="0"/>
              <a:t>Tendens – säger vem och varför?</a:t>
            </a:r>
          </a:p>
          <a:p>
            <a:r>
              <a:rPr lang="sv-SE" dirty="0" smtClean="0"/>
              <a:t>Tid – igår, idag, imorgon?</a:t>
            </a:r>
          </a:p>
          <a:p>
            <a:r>
              <a:rPr lang="sv-SE" dirty="0" smtClean="0"/>
              <a:t>Tillförlitlighet – självständig?</a:t>
            </a:r>
            <a:endParaRPr lang="sv-SE" dirty="0"/>
          </a:p>
          <a:p>
            <a:pPr marL="0" indent="0">
              <a:buNone/>
            </a:pPr>
            <a:endParaRPr lang="sv-SE" dirty="0" smtClean="0"/>
          </a:p>
          <a:p>
            <a:pPr marL="0" indent="0">
              <a:buNone/>
            </a:pPr>
            <a:r>
              <a:rPr lang="sv-SE" dirty="0">
                <a:hlinkClick r:id="rId2"/>
              </a:rPr>
              <a:t>Martin Luther King .</a:t>
            </a:r>
            <a:r>
              <a:rPr lang="sv-SE" dirty="0" err="1">
                <a:hlinkClick r:id="rId2"/>
              </a:rPr>
              <a:t>org</a:t>
            </a:r>
            <a:endParaRPr lang="sv-SE" dirty="0"/>
          </a:p>
          <a:p>
            <a:pPr marL="0" indent="0">
              <a:buNone/>
            </a:pPr>
            <a:r>
              <a:rPr lang="sv-SE" dirty="0">
                <a:hlinkClick r:id="rId3"/>
              </a:rPr>
              <a:t>Martin Luther King </a:t>
            </a:r>
            <a:endParaRPr lang="sv-SE" dirty="0"/>
          </a:p>
          <a:p>
            <a:pPr marL="0" indent="0">
              <a:buNone/>
            </a:pPr>
            <a:endParaRPr lang="sv-SE" dirty="0"/>
          </a:p>
        </p:txBody>
      </p:sp>
      <p:pic>
        <p:nvPicPr>
          <p:cNvPr id="1026" name="Picture 2" descr="C:\Users\ann-kristin.henrikss\Pictures\kallkritik_ny.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2961" y="1772816"/>
            <a:ext cx="2361800"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96782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solidFill>
                  <a:schemeClr val="tx2">
                    <a:lumMod val="60000"/>
                    <a:lumOff val="40000"/>
                  </a:schemeClr>
                </a:solidFill>
              </a:rPr>
              <a:t>Kritiskt</a:t>
            </a:r>
            <a:r>
              <a:rPr lang="sv-SE" dirty="0" smtClean="0">
                <a:solidFill>
                  <a:schemeClr val="tx2">
                    <a:lumMod val="60000"/>
                    <a:lumOff val="40000"/>
                  </a:schemeClr>
                </a:solidFill>
              </a:rPr>
              <a:t> </a:t>
            </a:r>
            <a:r>
              <a:rPr lang="sv-SE" dirty="0" smtClean="0">
                <a:solidFill>
                  <a:schemeClr val="tx2">
                    <a:lumMod val="60000"/>
                    <a:lumOff val="40000"/>
                  </a:schemeClr>
                </a:solidFill>
              </a:rPr>
              <a:t>förhållningssätt</a:t>
            </a:r>
            <a:endParaRPr lang="sv-SE" dirty="0">
              <a:solidFill>
                <a:schemeClr val="tx2">
                  <a:lumMod val="60000"/>
                  <a:lumOff val="40000"/>
                </a:schemeClr>
              </a:solidFill>
            </a:endParaRPr>
          </a:p>
        </p:txBody>
      </p:sp>
      <p:sp>
        <p:nvSpPr>
          <p:cNvPr id="3" name="Platshållare för innehåll 2"/>
          <p:cNvSpPr>
            <a:spLocks noGrp="1"/>
          </p:cNvSpPr>
          <p:nvPr>
            <p:ph idx="1"/>
          </p:nvPr>
        </p:nvSpPr>
        <p:spPr/>
        <p:txBody>
          <a:bodyPr/>
          <a:lstStyle/>
          <a:p>
            <a:pPr marL="0" indent="0">
              <a:buNone/>
            </a:pPr>
            <a:r>
              <a:rPr lang="sv-SE" dirty="0" smtClean="0"/>
              <a:t>Ta på </a:t>
            </a:r>
            <a:r>
              <a:rPr lang="sv-SE" dirty="0" smtClean="0"/>
              <a:t>dig dina kritiska glasögon och försök att se på saker och ting ur </a:t>
            </a:r>
            <a:r>
              <a:rPr lang="sv-SE" dirty="0" smtClean="0">
                <a:hlinkClick r:id="rId2"/>
              </a:rPr>
              <a:t>olika perspektiv</a:t>
            </a:r>
            <a:r>
              <a:rPr lang="sv-SE" dirty="0" smtClean="0"/>
              <a:t>.</a:t>
            </a:r>
          </a:p>
          <a:p>
            <a:pPr marL="0" indent="0">
              <a:buNone/>
            </a:pPr>
            <a:endParaRPr lang="sv-SE" dirty="0"/>
          </a:p>
          <a:p>
            <a:pPr marL="0" indent="0">
              <a:buNone/>
            </a:pPr>
            <a:endParaRPr lang="sv-SE" dirty="0" smtClean="0"/>
          </a:p>
          <a:p>
            <a:pPr marL="0" indent="0">
              <a:buNone/>
            </a:pPr>
            <a:endParaRPr lang="sv-SE" sz="2400" dirty="0"/>
          </a:p>
        </p:txBody>
      </p:sp>
      <p:pic>
        <p:nvPicPr>
          <p:cNvPr id="4" name="Bildobjekt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9800" y="3563125"/>
            <a:ext cx="1946296" cy="2962219"/>
          </a:xfrm>
          <a:prstGeom prst="rect">
            <a:avLst/>
          </a:prstGeom>
        </p:spPr>
      </p:pic>
    </p:spTree>
    <p:extLst>
      <p:ext uri="{BB962C8B-B14F-4D97-AF65-F5344CB8AC3E}">
        <p14:creationId xmlns:p14="http://schemas.microsoft.com/office/powerpoint/2010/main" val="4936373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411</TotalTime>
  <Words>221</Words>
  <Application>Microsoft Office PowerPoint</Application>
  <PresentationFormat>Bildspel på skärmen (4:3)</PresentationFormat>
  <Paragraphs>45</Paragraphs>
  <Slides>9</Slides>
  <Notes>1</Notes>
  <HiddenSlides>0</HiddenSlides>
  <MMClips>0</MMClips>
  <ScaleCrop>false</ScaleCrop>
  <HeadingPairs>
    <vt:vector size="4" baseType="variant">
      <vt:variant>
        <vt:lpstr>Tema</vt:lpstr>
      </vt:variant>
      <vt:variant>
        <vt:i4>1</vt:i4>
      </vt:variant>
      <vt:variant>
        <vt:lpstr>Bildrubriker</vt:lpstr>
      </vt:variant>
      <vt:variant>
        <vt:i4>9</vt:i4>
      </vt:variant>
    </vt:vector>
  </HeadingPairs>
  <TitlesOfParts>
    <vt:vector size="10" baseType="lpstr">
      <vt:lpstr>Office-tema</vt:lpstr>
      <vt:lpstr>Att samla material  och hantera källor</vt:lpstr>
      <vt:lpstr>Varför källkritik?</vt:lpstr>
      <vt:lpstr>Information och desinformation</vt:lpstr>
      <vt:lpstr>Information och desinformation</vt:lpstr>
      <vt:lpstr>PowerPoint-presentation</vt:lpstr>
      <vt:lpstr>Jag borde vara källkritisk på 6 ställen i texten</vt:lpstr>
      <vt:lpstr>Kritiskt förhållningssätt</vt:lpstr>
      <vt:lpstr>Kritiskt förhållningssätt</vt:lpstr>
      <vt:lpstr>Kritiskt förhållningssätt</vt:lpstr>
    </vt:vector>
  </TitlesOfParts>
  <Company>Kungsbacka Kommun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 3:  Att samla material  och hantera källor</dc:title>
  <dc:creator>Charlotte Gustafsson</dc:creator>
  <cp:lastModifiedBy>Charlotte Gustafsson</cp:lastModifiedBy>
  <cp:revision>40</cp:revision>
  <dcterms:created xsi:type="dcterms:W3CDTF">2014-09-11T06:23:41Z</dcterms:created>
  <dcterms:modified xsi:type="dcterms:W3CDTF">2014-09-22T16:05:40Z</dcterms:modified>
</cp:coreProperties>
</file>